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Lato"/>
      <p:regular r:id="rId25"/>
      <p:bold r:id="rId26"/>
      <p:italic r:id="rId27"/>
      <p:boldItalic r:id="rId28"/>
    </p:embeddedFont>
    <p:embeddedFont>
      <p:font typeface="Bunge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F57BB9-AAA3-4139-A5BC-7DB8366F3873}">
  <a:tblStyle styleId="{E9F57BB9-AAA3-4139-A5BC-7DB8366F38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unge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f5d52dd8f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f5d52dd8f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f5d52dd8f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2f5d52dd8f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5d52dd8f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f5d52dd8f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f5d52dd8f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f5d52dd8f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5d52dd8f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2f5d52dd8f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5d52dd8f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f5d52dd8f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f5d52dd8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f5d52dd8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f5d52dd8f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2f5d52dd8f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5d52dd8f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f5d52dd8f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f5cf9391f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2f5cf9391f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735341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e735341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7353413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e7353413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08bf46a1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208bf46a1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08bf46a1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208bf46a1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5ccd2a42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f5ccd2a42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5ccd2a42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f5ccd2a42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5ccd2a42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f5ccd2a42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5d52dd8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f5d52dd8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rside 1">
  <p:cSld name="TITLE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415" y="1624718"/>
            <a:ext cx="2679200" cy="189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0575" y="-197900"/>
            <a:ext cx="3534801" cy="24989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9050">
              <a:srgbClr val="000000">
                <a:alpha val="49803"/>
              </a:srgbClr>
            </a:outerShdw>
          </a:effectLst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415500" y="34034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775" y="-7994"/>
            <a:ext cx="1894100" cy="1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 rot="2700000">
            <a:off x="5219766" y="1849866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 rot="2700000">
            <a:off x="3792861" y="2141561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2700000">
            <a:off x="-298455" y="2802041"/>
            <a:ext cx="1135755" cy="1135967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2699200">
            <a:off x="3071647" y="-331903"/>
            <a:ext cx="911956" cy="911956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 rot="2700000">
            <a:off x="1360153" y="-100572"/>
            <a:ext cx="1156544" cy="1156544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b="0" l="32975" r="0" t="0"/>
          <a:stretch/>
        </p:blipFill>
        <p:spPr>
          <a:xfrm rot="2700000">
            <a:off x="2194982" y="1044819"/>
            <a:ext cx="1481711" cy="1473882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</p:pic>
      <p:sp>
        <p:nvSpPr>
          <p:cNvPr id="20" name="Google Shape;20;p2"/>
          <p:cNvSpPr/>
          <p:nvPr/>
        </p:nvSpPr>
        <p:spPr>
          <a:xfrm rot="2700000">
            <a:off x="148017" y="790251"/>
            <a:ext cx="1100541" cy="1100541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 rot="2700000">
            <a:off x="5219766" y="-571484"/>
            <a:ext cx="868469" cy="868469"/>
          </a:xfrm>
          <a:prstGeom prst="rect">
            <a:avLst/>
          </a:prstGeom>
          <a:solidFill>
            <a:srgbClr val="00AEEF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 rot="2700000">
            <a:off x="5979618" y="1329805"/>
            <a:ext cx="438689" cy="438689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 rot="2700000">
            <a:off x="5959233" y="460145"/>
            <a:ext cx="340260" cy="340260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 rot="2700000">
            <a:off x="539130" y="-330895"/>
            <a:ext cx="596940" cy="596940"/>
          </a:xfrm>
          <a:prstGeom prst="rect">
            <a:avLst/>
          </a:prstGeom>
          <a:solidFill>
            <a:srgbClr val="FFF2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 rot="2700000">
            <a:off x="-459889" y="-14089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 rot="2700000">
            <a:off x="-586789" y="1821836"/>
            <a:ext cx="733128" cy="733128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71438" rotWithShape="0" algn="bl" dir="2580000" dist="38100">
              <a:srgbClr val="000000">
                <a:alpha val="2784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Grey">
  <p:cSld name="TITLE_2_1_1_3_4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Cyan">
  <p:cSld name="TITLE_2_3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Orange">
  <p:cSld name="TITLE_2_1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Yellow">
  <p:cSld name="TITLE_2_1_1_5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e - Grey">
  <p:cSld name="TITLE_2_1_1_3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5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41386" l="0" r="57782" t="0"/>
          <a:stretch/>
        </p:blipFill>
        <p:spPr>
          <a:xfrm>
            <a:off x="6427468" y="0"/>
            <a:ext cx="2716524" cy="4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311700" y="1733150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◆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◇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⎯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⬥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⬦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⎼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Char char="?"/>
              <a:defRPr sz="12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Cyan">
  <p:cSld name="TITLE_2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0" name="Google Shape;110;p16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12000"/>
              <a:buNone/>
              <a:defRPr sz="120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Orange">
  <p:cSld name="TITLE_2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 amt="70000"/>
          </a:blip>
          <a:srcRect b="1439" l="0" r="0" t="-1439"/>
          <a:stretch/>
        </p:blipFill>
        <p:spPr>
          <a:xfrm>
            <a:off x="0" y="126175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Yellow">
  <p:cSld name="TITLE_2_1_1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2000"/>
              <a:buNone/>
              <a:defRPr sz="12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 - Grey">
  <p:cSld name="TITLE_2_1_1_3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0" y="351350"/>
            <a:ext cx="9144000" cy="438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75500"/>
            <a:ext cx="9144000" cy="438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type="title"/>
          </p:nvPr>
        </p:nvSpPr>
        <p:spPr>
          <a:xfrm>
            <a:off x="1254300" y="1561400"/>
            <a:ext cx="6635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Cyan">
  <p:cSld name="TITLE_2_2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5" name="Google Shape;135;p20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00"/>
              </a:buClr>
              <a:buSzPts val="36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38" name="Google Shape;13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Orange">
  <p:cSld name="TITLE_2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Yellow">
  <p:cSld name="TITLE_2_1_1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600"/>
              <a:buNone/>
              <a:defRPr sz="3600">
                <a:solidFill>
                  <a:srgbClr val="00AEEF"/>
                </a:solidFill>
              </a:defRPr>
            </a:lvl9pPr>
          </a:lstStyle>
          <a:p/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 - Grey">
  <p:cSld name="TITLE_2_1_1_3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Cyan">
  <p:cSld name="TITLE_2_2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2">
            <a:alphaModFix amt="15000"/>
          </a:blip>
          <a:srcRect b="0" l="8877" r="5262" t="27546"/>
          <a:stretch/>
        </p:blipFill>
        <p:spPr>
          <a:xfrm>
            <a:off x="-31975" y="-39975"/>
            <a:ext cx="9215055" cy="518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type="title"/>
          </p:nvPr>
        </p:nvSpPr>
        <p:spPr>
          <a:xfrm>
            <a:off x="41905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FFF2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Orange">
  <p:cSld name="TITLE_2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2">
            <a:alphaModFix amt="15000"/>
          </a:blip>
          <a:srcRect b="33995" l="-213" r="23872" t="1578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">
  <p:cSld name="TITLE_2_1_1_4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type="title"/>
          </p:nvPr>
        </p:nvSpPr>
        <p:spPr>
          <a:xfrm>
            <a:off x="415500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Grey">
  <p:cSld name="TITLE_2_1_1_3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2">
            <a:alphaModFix amt="9000"/>
          </a:blip>
          <a:srcRect b="7812" l="0" r="0" t="7805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>
            <p:ph type="title"/>
          </p:nvPr>
        </p:nvSpPr>
        <p:spPr>
          <a:xfrm>
            <a:off x="415525" y="19321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3 - Yellowa">
  <p:cSld name="TITLE_2_4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25" y="0"/>
            <a:ext cx="9144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2">
            <a:alphaModFix amt="9000"/>
          </a:blip>
          <a:srcRect b="7813" l="0" r="3231" t="10533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type="title"/>
          </p:nvPr>
        </p:nvSpPr>
        <p:spPr>
          <a:xfrm>
            <a:off x="383525" y="1924200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36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AEE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Cyan">
  <p:cSld name="TITLE_2_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None/>
              <a:defRPr sz="30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Orange">
  <p:cSld name="TITLE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Yellow">
  <p:cSld name="TITLE_2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3000"/>
              <a:buNone/>
              <a:defRPr sz="3000">
                <a:solidFill>
                  <a:srgbClr val="00AEE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sigt - Grey">
  <p:cSld name="TITLE_2_1_1_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265500" y="13978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265500" y="2967750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4755450" y="962025"/>
            <a:ext cx="42204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  <a:defRPr/>
            </a:lvl1pPr>
            <a:lvl2pPr indent="-3048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◆"/>
              <a:defRPr/>
            </a:lvl2pPr>
            <a:lvl3pPr indent="-3048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◇"/>
              <a:defRPr/>
            </a:lvl3pPr>
            <a:lvl4pPr indent="-3048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4pPr>
            <a:lvl5pPr indent="-3048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⬥"/>
              <a:defRPr/>
            </a:lvl5pPr>
            <a:lvl6pPr indent="-3048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⬦"/>
              <a:defRPr/>
            </a:lvl6pPr>
            <a:lvl7pPr indent="-3048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⬩"/>
              <a:defRPr/>
            </a:lvl7pPr>
            <a:lvl8pPr indent="-3048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⎼"/>
              <a:defRPr/>
            </a:lvl8pPr>
            <a:lvl9pPr indent="-3048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200"/>
              <a:buChar char="⎼"/>
              <a:defRPr/>
            </a:lvl9pPr>
          </a:lstStyle>
          <a:p/>
        </p:txBody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Cyan">
  <p:cSld name="TITLE_2_3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41383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b="41383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Orange">
  <p:cSld name="TITLE_2_1_4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643440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41386" l="0" r="57780" t="0"/>
          <a:stretch/>
        </p:blipFill>
        <p:spPr>
          <a:xfrm>
            <a:off x="6427375" y="0"/>
            <a:ext cx="271662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s - Yellow">
  <p:cSld name="TITLE_2_1_1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0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41386" l="0" r="0" t="0"/>
          <a:stretch/>
        </p:blipFill>
        <p:spPr>
          <a:xfrm>
            <a:off x="4014589" y="0"/>
            <a:ext cx="4021623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b="41386" l="0" r="72278" t="0"/>
          <a:stretch/>
        </p:blipFill>
        <p:spPr>
          <a:xfrm>
            <a:off x="8029152" y="0"/>
            <a:ext cx="1114850" cy="4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800" y="-7993"/>
            <a:ext cx="804300" cy="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ungee"/>
              <a:buNone/>
              <a:defRPr b="0" i="0" sz="2200" u="none" cap="none" strike="noStrik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❖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◆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◇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⬥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⬦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🞘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Lato"/>
              <a:buChar char="⎼"/>
              <a:def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32092" y="3610993"/>
            <a:ext cx="8313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coding pirates hillerød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Grundlæggende Python programmering - 3. aften - Jonas Bak Phillipson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01-exercise</a:t>
            </a:r>
            <a:endParaRPr sz="3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dict</a:t>
            </a:r>
            <a:endParaRPr sz="3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dict</a:t>
            </a:r>
            <a:r>
              <a:rPr lang="da"/>
              <a:t> datastrukturen</a:t>
            </a:r>
            <a:endParaRPr/>
          </a:p>
        </p:txBody>
      </p:sp>
      <p:sp>
        <p:nvSpPr>
          <p:cNvPr id="244" name="Google Shape;244;p40"/>
          <p:cNvSpPr txBox="1"/>
          <p:nvPr>
            <p:ph idx="1" type="body"/>
          </p:nvPr>
        </p:nvSpPr>
        <p:spPr>
          <a:xfrm>
            <a:off x="311700" y="1322525"/>
            <a:ext cx="85206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Generelt om “dict” datastrukturen: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bruges til at gemme data i “key:value” par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Skabes enten via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“curly brackets” (eks: {“name”: “Jonas”, age, 42}), eller med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dict funktionen (fx dict(name = “Jonas”, age = 42)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Dets elementer er ordnet og foranderlig, men tillader ikke duplikater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Elementer kan være af forskellige datatyper, fx: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{“name”: “Jonas”, “age”: 41, “awesome: True, “likes”: [“Lasagne”, “Carbonara”, “Øl”]}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02-example</a:t>
            </a:r>
            <a:endParaRPr sz="3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02-exercise</a:t>
            </a:r>
            <a:endParaRPr sz="3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if, elif, else ..</a:t>
            </a:r>
            <a:endParaRPr sz="3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if / elif / else</a:t>
            </a:r>
            <a:endParaRPr/>
          </a:p>
        </p:txBody>
      </p:sp>
      <p:sp>
        <p:nvSpPr>
          <p:cNvPr id="265" name="Google Shape;265;p44"/>
          <p:cNvSpPr txBox="1"/>
          <p:nvPr>
            <p:ph idx="1" type="body"/>
          </p:nvPr>
        </p:nvSpPr>
        <p:spPr>
          <a:xfrm>
            <a:off x="311700" y="1322525"/>
            <a:ext cx="85206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Basalt kan siges om if, elif og else: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if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Check om udsagn er sandt, eksekver kode hvis det er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elif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Hvis ikke “if” udsagn er sandt, så check om elif udsagn er sandt og eksekver kode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else: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Hvis intet af foregående er sandt, så eksekveres denne kodeblok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da"/>
              <a:t>NB! Man kan sagtens bruge flere “if” statements efter hinanden, hvis man vil det, og man behøver ikke en “else” til en “if” statement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03-example</a:t>
            </a:r>
            <a:endParaRPr sz="3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03-exercise</a:t>
            </a:r>
            <a:endParaRPr sz="3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Tak for i aften!</a:t>
            </a:r>
            <a:endParaRPr sz="3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Datastrukturer</a:t>
            </a:r>
            <a:endParaRPr sz="3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3</a:t>
            </a:r>
            <a:r>
              <a:rPr lang="da"/>
              <a:t>. aften - agenda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437975"/>
            <a:ext cx="8520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Aftenens program: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 Datastrukturer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list, tuple, set, </a:t>
            </a:r>
            <a:r>
              <a:rPr lang="da"/>
              <a:t>dict</a:t>
            </a:r>
            <a:endParaRPr/>
          </a:p>
          <a:p>
            <a:pPr indent="-3048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◇"/>
            </a:pPr>
            <a:r>
              <a:rPr lang="da"/>
              <a:t>For nu ser vi kun på “list” og “dict” ..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Kontrolstrukturer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if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elif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else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Datastrukturer</a:t>
            </a:r>
            <a:endParaRPr sz="3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Datastrukturer - del 1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322525"/>
            <a:ext cx="85206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Datastrukturer er/giver: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“containere” for flere værdier tildelt én variabel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fundamentale konstruktioner vi ofte bygger vores program omkring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forskellige måder at organisere vores data, så vi effektivt kan: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Tilgå elementer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Ændre elementer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Tilføje elementer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Fjerne elementer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Gennemløbe elementerne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Datastrukturer - del 2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322525"/>
            <a:ext cx="852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SzPts val="1400"/>
              <a:buNone/>
            </a:pPr>
            <a:r>
              <a:rPr lang="da"/>
              <a:t>De mulige datastrukturer i Python er:</a:t>
            </a:r>
            <a:endParaRPr/>
          </a:p>
        </p:txBody>
      </p:sp>
      <p:graphicFrame>
        <p:nvGraphicFramePr>
          <p:cNvPr id="212" name="Google Shape;212;p34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{E9F57BB9-AAA3-4139-A5BC-7DB8366F3873}</a:tableStyleId>
              </a:tblPr>
              <a:tblGrid>
                <a:gridCol w="1848425"/>
                <a:gridCol w="5390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Datastruktur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a"/>
                        <a:t>Brugt til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list</a:t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Gemme flere elementer i én </a:t>
                      </a:r>
                      <a:r>
                        <a:rPr i="1" lang="da"/>
                        <a:t>foranderlig</a:t>
                      </a:r>
                      <a:r>
                        <a:rPr lang="da"/>
                        <a:t> variabel</a:t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tuple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Gemme flere elementer i én </a:t>
                      </a:r>
                      <a:r>
                        <a:rPr i="1" lang="da"/>
                        <a:t>uforanderlig</a:t>
                      </a:r>
                      <a:r>
                        <a:rPr lang="da"/>
                        <a:t> variabel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Gemme flere unikke elementer i én uordnet variabel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dict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/>
                        <a:t>Gemme data i “key” / “value” par i én variabel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List</a:t>
            </a:r>
            <a:endParaRPr sz="3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311700" y="749825"/>
            <a:ext cx="713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da"/>
              <a:t>List datastrukturen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11700" y="1322525"/>
            <a:ext cx="8520600" cy="3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"/>
              <a:t>Generelt om “list” datastrukturen: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bruges til at gemme flere elementer i én variabel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Skabes enten via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“bracket notation” (fx [“apples”, “pears”, “lemons”]), eller med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list funktionen med en anden “iterable” (fx list((“apples”, “beers”))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Dets elementer er ordnet, foranderlig og tillader duplikater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Elementer er indekseret startende fra 0 osv. ([0], [1], [2] ..)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da"/>
              <a:t>Elementer kan være af forskellige datatyper, fx: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◆"/>
            </a:pPr>
            <a:r>
              <a:rPr lang="da"/>
              <a:t>[“Jonas”, 41, True, [“Lasagne”, “Carbonara”, “Øl”]]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77075" y="2150850"/>
            <a:ext cx="889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da" sz="3400"/>
              <a:t>01-example</a:t>
            </a:r>
            <a:endParaRPr sz="3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ing Pir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